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7" r:id="rId16"/>
    <p:sldId id="278" r:id="rId17"/>
    <p:sldId id="279" r:id="rId18"/>
    <p:sldId id="272" r:id="rId19"/>
    <p:sldId id="273" r:id="rId20"/>
    <p:sldId id="280" r:id="rId21"/>
    <p:sldId id="274" r:id="rId22"/>
    <p:sldId id="275" r:id="rId23"/>
    <p:sldId id="276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8" d="100"/>
          <a:sy n="88" d="100"/>
        </p:scale>
        <p:origin x="494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E24433-CA99-4820-90CF-2387A6977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RSU (rappresentante sindacale unitaria) e la contrattazione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B8185D2-46BD-4945-B1CC-D2A7FF1012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Chi è e cosa fa la RSU a scuola</a:t>
            </a:r>
          </a:p>
        </p:txBody>
      </p:sp>
    </p:spTree>
    <p:extLst>
      <p:ext uri="{BB962C8B-B14F-4D97-AF65-F5344CB8AC3E}">
        <p14:creationId xmlns:p14="http://schemas.microsoft.com/office/powerpoint/2010/main" val="846681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FE399-4EAF-46D0-A7B2-543C0D2A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Contrattazione integrativa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964327-BA8C-4033-B8FD-27B66BC39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1. Retribuzione accessoria </a:t>
            </a:r>
          </a:p>
          <a:p>
            <a:r>
              <a:rPr lang="it-IT" dirty="0"/>
              <a:t>2. Condizioni di lavoro docente </a:t>
            </a:r>
          </a:p>
          <a:p>
            <a:r>
              <a:rPr lang="it-IT" dirty="0"/>
              <a:t>3.Condizioni di lavoro Ata </a:t>
            </a:r>
          </a:p>
          <a:p>
            <a:r>
              <a:rPr lang="it-IT" dirty="0"/>
              <a:t>4. Attuazione norme sulla sicurezza </a:t>
            </a:r>
          </a:p>
          <a:p>
            <a:r>
              <a:rPr lang="it-IT" dirty="0"/>
              <a:t>5. Esercizio diritti sindacali</a:t>
            </a:r>
          </a:p>
        </p:txBody>
      </p:sp>
    </p:spTree>
    <p:extLst>
      <p:ext uri="{BB962C8B-B14F-4D97-AF65-F5344CB8AC3E}">
        <p14:creationId xmlns:p14="http://schemas.microsoft.com/office/powerpoint/2010/main" val="4007511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1701AA-D794-429E-B8C4-BEB2A6219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contrattazione integrativa (art. 7 CCNL)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2C449C-BF7C-4AFE-AF6D-EDF02A642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criteri per la ripartizione delle risorse del fondo d’istituto </a:t>
            </a:r>
          </a:p>
          <a:p>
            <a:r>
              <a:rPr lang="it-IT" dirty="0"/>
              <a:t>criteri per l’attribuzione dei </a:t>
            </a:r>
            <a:r>
              <a:rPr lang="it-IT" b="1" dirty="0"/>
              <a:t>compensi accessori </a:t>
            </a:r>
            <a:r>
              <a:rPr lang="it-IT" dirty="0"/>
              <a:t>compresi alternanza scuola-lavoro e progetti nazionali e comunitari </a:t>
            </a:r>
          </a:p>
          <a:p>
            <a:r>
              <a:rPr lang="it-IT" dirty="0"/>
              <a:t>criteri generali per la determinazione dei compensi </a:t>
            </a:r>
            <a:r>
              <a:rPr lang="it-IT" b="1" dirty="0"/>
              <a:t>per la valorizzazione del personale </a:t>
            </a:r>
            <a:r>
              <a:rPr lang="it-IT" dirty="0"/>
              <a:t>(ex bonus docenti)</a:t>
            </a:r>
          </a:p>
        </p:txBody>
      </p:sp>
    </p:spTree>
    <p:extLst>
      <p:ext uri="{BB962C8B-B14F-4D97-AF65-F5344CB8AC3E}">
        <p14:creationId xmlns:p14="http://schemas.microsoft.com/office/powerpoint/2010/main" val="3439705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C4D013-7605-465F-9A16-497042DD9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Compensi accessori (alcuni esempi)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EC15E8-69E1-4372-AF71-C872C23AE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/>
              <a:t>Flessibilità e turnazioni </a:t>
            </a:r>
          </a:p>
          <a:p>
            <a:r>
              <a:rPr lang="it-IT" dirty="0"/>
              <a:t>Intensificazione del lavoro ordinario per particolari eventi (per es. assenza colleghi) e </a:t>
            </a:r>
            <a:r>
              <a:rPr lang="it-IT" b="1" dirty="0"/>
              <a:t>assegnazione a più sedi </a:t>
            </a:r>
          </a:p>
          <a:p>
            <a:r>
              <a:rPr lang="it-IT" dirty="0"/>
              <a:t>Attività di insegnamento aggiuntive all’orario obbligatorio </a:t>
            </a:r>
          </a:p>
          <a:p>
            <a:r>
              <a:rPr lang="it-IT" dirty="0"/>
              <a:t>Attività funzionali eccedenti le 40 ore </a:t>
            </a:r>
          </a:p>
          <a:p>
            <a:r>
              <a:rPr lang="it-IT" b="1" dirty="0"/>
              <a:t>Prestazioni aggiuntive del personale ATA </a:t>
            </a:r>
          </a:p>
          <a:p>
            <a:r>
              <a:rPr lang="it-IT" dirty="0"/>
              <a:t>Intensificazione del lavoro dovuta all’attuazione di progetti didattici</a:t>
            </a:r>
          </a:p>
          <a:p>
            <a:r>
              <a:rPr lang="it-IT" dirty="0"/>
              <a:t> </a:t>
            </a:r>
            <a:r>
              <a:rPr lang="it-IT" b="1" dirty="0"/>
              <a:t>Collaborazione con il Dirigente Scolastico</a:t>
            </a:r>
          </a:p>
          <a:p>
            <a:r>
              <a:rPr lang="it-IT" dirty="0"/>
              <a:t> Ogni altra attività diversa dall’ordinario prevista dal PTOF, sia come </a:t>
            </a:r>
            <a:r>
              <a:rPr lang="it-IT" b="1" dirty="0"/>
              <a:t>arricchimento dell’offerta didattica</a:t>
            </a:r>
            <a:r>
              <a:rPr lang="it-IT" dirty="0"/>
              <a:t>, sia come potenziamento del servizio scolastico </a:t>
            </a:r>
          </a:p>
          <a:p>
            <a:r>
              <a:rPr lang="it-IT" dirty="0"/>
              <a:t>Ogni altra attività organizzativa (</a:t>
            </a:r>
            <a:r>
              <a:rPr lang="it-IT" b="1" dirty="0"/>
              <a:t>tutor docenti </a:t>
            </a:r>
            <a:r>
              <a:rPr lang="it-IT" b="1" dirty="0" err="1"/>
              <a:t>neoimmessi</a:t>
            </a:r>
            <a:r>
              <a:rPr lang="it-IT" dirty="0"/>
              <a:t>, </a:t>
            </a:r>
            <a:r>
              <a:rPr lang="it-IT" b="1" dirty="0"/>
              <a:t>responsabili di dipartimento </a:t>
            </a:r>
            <a:r>
              <a:rPr lang="it-IT" dirty="0"/>
              <a:t>...) </a:t>
            </a:r>
          </a:p>
        </p:txBody>
      </p:sp>
    </p:spTree>
    <p:extLst>
      <p:ext uri="{BB962C8B-B14F-4D97-AF65-F5344CB8AC3E}">
        <p14:creationId xmlns:p14="http://schemas.microsoft.com/office/powerpoint/2010/main" val="3228313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455924-F176-4C34-A132-4D7EFAC01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compensi specifici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F5BCD7-4CD5-464A-9A46-D14CCB066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r>
              <a:rPr lang="it-IT" dirty="0"/>
              <a:t>Incarichi di funzione strumentale </a:t>
            </a:r>
          </a:p>
          <a:p>
            <a:r>
              <a:rPr lang="it-IT" dirty="0"/>
              <a:t> Incarichi specifici personale ATA </a:t>
            </a:r>
          </a:p>
          <a:p>
            <a:r>
              <a:rPr lang="it-IT" dirty="0"/>
              <a:t>Attività aree a rischio, forte processo immigratorio… </a:t>
            </a:r>
          </a:p>
          <a:p>
            <a:r>
              <a:rPr lang="it-IT" dirty="0"/>
              <a:t>Attività di progetti finanziati da altri soggetti anche comunitari</a:t>
            </a:r>
          </a:p>
        </p:txBody>
      </p:sp>
    </p:spTree>
    <p:extLst>
      <p:ext uri="{BB962C8B-B14F-4D97-AF65-F5344CB8AC3E}">
        <p14:creationId xmlns:p14="http://schemas.microsoft.com/office/powerpoint/2010/main" val="1602187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5F2DC8-ECD9-4E35-93B7-D7B4C79E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Altre materie di contrattazione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53D155-C5A9-4C5F-B21A-6CC94CA0F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diritto alla disconnessione: uso delle chat, tempi delle comunicazioni </a:t>
            </a:r>
          </a:p>
          <a:p>
            <a:r>
              <a:rPr lang="it-IT" dirty="0"/>
              <a:t>- criteri per l’individuazione di fasce temporali di flessibilità oraria in entrata e uscita personale Ata </a:t>
            </a:r>
          </a:p>
          <a:p>
            <a:r>
              <a:rPr lang="it-IT" dirty="0"/>
              <a:t>- criteri ripartizione risorse per la </a:t>
            </a:r>
            <a:r>
              <a:rPr lang="it-IT" b="1" dirty="0"/>
              <a:t>formazione</a:t>
            </a:r>
            <a:r>
              <a:rPr lang="it-IT" dirty="0"/>
              <a:t> del personale </a:t>
            </a:r>
          </a:p>
          <a:p>
            <a:r>
              <a:rPr lang="it-IT" dirty="0"/>
              <a:t>- l’attuazione della normativa sulla sicurezza nei luoghi di lavoro </a:t>
            </a:r>
          </a:p>
          <a:p>
            <a:r>
              <a:rPr lang="it-IT" dirty="0"/>
              <a:t>- modalità applicazione diritti sindacali = </a:t>
            </a:r>
            <a:r>
              <a:rPr lang="it-IT" b="1" dirty="0"/>
              <a:t>10 h di permesso sindacale all’anno scolastico per partecipare alle assemblee, di qualsiasi sindacato.</a:t>
            </a:r>
          </a:p>
        </p:txBody>
      </p:sp>
    </p:spTree>
    <p:extLst>
      <p:ext uri="{BB962C8B-B14F-4D97-AF65-F5344CB8AC3E}">
        <p14:creationId xmlns:p14="http://schemas.microsoft.com/office/powerpoint/2010/main" val="1030942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61208D-5AD2-47C9-946F-41AA8F5DD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avviene la contrattazione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0A604E-EB6F-42D7-A87E-120103AFB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DS convoca la Rsu e presenta le proprie proposte così come le Rsu presentano le proprie in merito alle materie di cui sopra.</a:t>
            </a:r>
          </a:p>
          <a:p>
            <a:r>
              <a:rPr lang="it-IT" dirty="0"/>
              <a:t>Il DS rende note le risorse a disposizione per l’anno scolastico corrente: Fondo per il miglioramento dell’Offerta formativa, MOF</a:t>
            </a:r>
          </a:p>
        </p:txBody>
      </p:sp>
    </p:spTree>
    <p:extLst>
      <p:ext uri="{BB962C8B-B14F-4D97-AF65-F5344CB8AC3E}">
        <p14:creationId xmlns:p14="http://schemas.microsoft.com/office/powerpoint/2010/main" val="2799609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6EE3CA-4AC5-4D0B-9D9F-CD771F968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e doveri del docente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516C7C-6AD4-431E-AC99-FE58FB5EC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Il docente ha un orario di servizio stabilito dal contratto pari a 24 h  settimanali per la primaria e 18 h settimanali per la secondaria al quale si aggiungono 40 h  + 40 h ore annuali  (80H) pe attività collegiali  distribuite  nel piano annuale delle attività: attività funzionali all’insegnamento.</a:t>
            </a:r>
          </a:p>
          <a:p>
            <a:r>
              <a:rPr lang="it-IT" b="1" dirty="0"/>
              <a:t>Per ogni assenza di questo orario occorre una giustificazione che va richiesta attraverso un permesso</a:t>
            </a:r>
            <a:r>
              <a:rPr lang="it-IT" dirty="0"/>
              <a:t> da presentare in segreteria attraverso il Portale Nuvola.</a:t>
            </a:r>
          </a:p>
          <a:p>
            <a:r>
              <a:rPr lang="it-IT" dirty="0"/>
              <a:t>Esistono poi delle ore non conteggiate nell’orario precedente che attengono alla funzione docente: Le operazioni di scrutino ed esami, infatti, non rientrano nel computo delle 80 ore di cui sopra </a:t>
            </a:r>
            <a:r>
              <a:rPr lang="it-IT" dirty="0" err="1"/>
              <a:t>perchè</a:t>
            </a:r>
            <a:r>
              <a:rPr lang="it-IT" dirty="0"/>
              <a:t> si tratta di operazioni considerate “atto dovuto”, descritte dall’art. 29/3 punto c del CCCNL. </a:t>
            </a:r>
          </a:p>
          <a:p>
            <a:r>
              <a:rPr lang="it-IT" dirty="0"/>
              <a:t>Chi fa ore in più rispetto all’orario programmato non può chiedere il ristorno delle ore. Fa volontariato!</a:t>
            </a:r>
          </a:p>
        </p:txBody>
      </p:sp>
    </p:spTree>
    <p:extLst>
      <p:ext uri="{BB962C8B-B14F-4D97-AF65-F5344CB8AC3E}">
        <p14:creationId xmlns:p14="http://schemas.microsoft.com/office/powerpoint/2010/main" val="2531558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B8CAC-190E-4385-A9FB-0AF33586D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del docente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0CA07C-6FAB-49CB-B2D2-35ADAB5F2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 </a:t>
            </a:r>
            <a:r>
              <a:rPr lang="it-IT" dirty="0"/>
              <a:t>A norma del’art.17 del nostro contratto d’istituto esiste </a:t>
            </a:r>
            <a:r>
              <a:rPr lang="it-IT" b="1" dirty="0"/>
              <a:t>il Diritto alle comunicazioni ufficiali</a:t>
            </a:r>
            <a:r>
              <a:rPr lang="it-IT" dirty="0"/>
              <a:t>: la comunicazione si intende ufficiale quando viene inviata  sull’account email della scuola, ovvero  pubblicata sul sito istituzionale o sul registro  entro le ore 16,00 dal lunedì al venerdì ed entro le ore 14,00 del sabato.</a:t>
            </a:r>
          </a:p>
          <a:p>
            <a:r>
              <a:rPr lang="it-IT" dirty="0"/>
              <a:t> Esiste </a:t>
            </a:r>
            <a:r>
              <a:rPr lang="it-IT" b="1" dirty="0"/>
              <a:t>il diritto alla  disconnessione</a:t>
            </a:r>
            <a:r>
              <a:rPr lang="it-IT" dirty="0"/>
              <a:t>:  a nessun docente  può essere imputata la mancata lettura di una comunicazione ufficiale, che venga inviata al di fuori dei tempi indicati.</a:t>
            </a:r>
          </a:p>
          <a:p>
            <a:r>
              <a:rPr lang="it-IT" dirty="0"/>
              <a:t>Le comunicazioni relative agli impegni collegiali </a:t>
            </a:r>
            <a:r>
              <a:rPr lang="it-IT" b="1" dirty="0"/>
              <a:t>avvengono di norma con preavviso di 5 gg, lavorativi.</a:t>
            </a:r>
          </a:p>
          <a:p>
            <a:r>
              <a:rPr lang="it-IT" dirty="0"/>
              <a:t>E’ fatta salva la possibilità per l’Amministrazione di inviare o ricevere comunicazioni, tramite qualunque supporto oltre gli orari indicati, </a:t>
            </a:r>
            <a:r>
              <a:rPr lang="it-IT" b="1" dirty="0"/>
              <a:t>solo in caso di urgenza indifferibile.</a:t>
            </a:r>
          </a:p>
          <a:p>
            <a:r>
              <a:rPr lang="it-IT" b="1" dirty="0"/>
              <a:t>Nessuna chat ha carattere di ufficialità.</a:t>
            </a:r>
          </a:p>
        </p:txBody>
      </p:sp>
    </p:spTree>
    <p:extLst>
      <p:ext uri="{BB962C8B-B14F-4D97-AF65-F5344CB8AC3E}">
        <p14:creationId xmlns:p14="http://schemas.microsoft.com/office/powerpoint/2010/main" val="2481647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0C42B-1507-4DB3-92B2-6E7FBA53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Doveri del personale docente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D4A273-0F3D-4F5C-950E-DD460E4FE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u="sng" dirty="0"/>
              <a:t>ASSENZE PER MALATTIA</a:t>
            </a:r>
          </a:p>
          <a:p>
            <a:r>
              <a:rPr lang="it-IT" b="1" dirty="0"/>
              <a:t>Prima </a:t>
            </a:r>
            <a:r>
              <a:rPr lang="it-IT" dirty="0"/>
              <a:t>dell’inizio del proprio orario di servizio </a:t>
            </a:r>
            <a:r>
              <a:rPr lang="it-IT" b="1" dirty="0"/>
              <a:t>va comunicata </a:t>
            </a:r>
            <a:r>
              <a:rPr lang="it-IT" dirty="0"/>
              <a:t>al Coordinatore di sede </a:t>
            </a:r>
            <a:r>
              <a:rPr lang="it-IT" b="1" dirty="0"/>
              <a:t>l’assenza,</a:t>
            </a:r>
            <a:r>
              <a:rPr lang="it-IT" dirty="0"/>
              <a:t> per provvedere alle sostituzioni</a:t>
            </a:r>
          </a:p>
          <a:p>
            <a:r>
              <a:rPr lang="it-IT" b="1" dirty="0"/>
              <a:t>Contestualmente</a:t>
            </a:r>
            <a:r>
              <a:rPr lang="it-IT" dirty="0"/>
              <a:t> </a:t>
            </a:r>
            <a:r>
              <a:rPr lang="it-IT" b="1" dirty="0"/>
              <a:t>inviare</a:t>
            </a:r>
            <a:r>
              <a:rPr lang="it-IT" dirty="0"/>
              <a:t> il numero di protocollo del </a:t>
            </a:r>
            <a:r>
              <a:rPr lang="it-IT" b="1" dirty="0"/>
              <a:t>certificato medico telematico</a:t>
            </a:r>
            <a:r>
              <a:rPr lang="it-IT" dirty="0"/>
              <a:t> tramite il portale di Nuvola ( accedendo con le proprie credenziali rilasciate dalla segreteria)</a:t>
            </a:r>
          </a:p>
          <a:p>
            <a:r>
              <a:rPr lang="it-IT" b="1" u="sng" dirty="0"/>
              <a:t>ASSENZA PER VISITA SPECIALISTICA (assenza per malattia)</a:t>
            </a:r>
          </a:p>
          <a:p>
            <a:r>
              <a:rPr lang="it-IT" dirty="0"/>
              <a:t>comunicare al Coordinatore e alla segreteria, tramite il portale di Nuvola, </a:t>
            </a:r>
            <a:r>
              <a:rPr lang="it-IT" b="1" dirty="0"/>
              <a:t>con almeno 5 gg di preavviso</a:t>
            </a:r>
            <a:r>
              <a:rPr lang="it-IT" dirty="0"/>
              <a:t>. Tali assenze vanno documentate con certificazione rilasciata dalla struttura/ente/privato presso cui si effettua da inviare alla segreteria attenzione di Maria Rita o </a:t>
            </a:r>
            <a:r>
              <a:rPr lang="it-IT" dirty="0" err="1"/>
              <a:t>Marirosa</a:t>
            </a:r>
            <a:endParaRPr lang="it-IT" dirty="0"/>
          </a:p>
          <a:p>
            <a:r>
              <a:rPr lang="it-IT" b="1" dirty="0"/>
              <a:t>PERMESSI RELATIVI ALLA L. 104/92: </a:t>
            </a:r>
            <a:r>
              <a:rPr lang="it-IT" dirty="0"/>
              <a:t>“salvo situazioni di urgenza”, l’interessato dovrà comunicare al Dirigente le assenze dal servizio con congruo anticipo, se possibile con riferimento all’intero arco temporale del mese. (3gg al mese)</a:t>
            </a:r>
          </a:p>
        </p:txBody>
      </p:sp>
    </p:spTree>
    <p:extLst>
      <p:ext uri="{BB962C8B-B14F-4D97-AF65-F5344CB8AC3E}">
        <p14:creationId xmlns:p14="http://schemas.microsoft.com/office/powerpoint/2010/main" val="2842761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53B008-3D29-480B-892E-EF3B46BEB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Permessi giornalieri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1F80EE-D76D-4C2E-B263-D7AD53EC3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19922"/>
            <a:ext cx="8915400" cy="4091300"/>
          </a:xfrm>
        </p:spPr>
        <p:txBody>
          <a:bodyPr>
            <a:normAutofit fontScale="92500" lnSpcReduction="20000"/>
          </a:bodyPr>
          <a:lstStyle/>
          <a:p>
            <a:r>
              <a:rPr lang="it-IT" b="1" u="sng" dirty="0"/>
              <a:t>PERMESSI RETRIBUITI</a:t>
            </a:r>
          </a:p>
          <a:p>
            <a:r>
              <a:rPr lang="it-IT" b="1" dirty="0"/>
              <a:t>1, comma 10, del CCNL scuola 2016-208, dispone per i </a:t>
            </a:r>
            <a:r>
              <a:rPr lang="it-IT" b="1" u="sng" dirty="0"/>
              <a:t>docenti di ruolo </a:t>
            </a:r>
            <a:r>
              <a:rPr lang="it-IT" b="1" dirty="0"/>
              <a:t>il diritto a fruire tre  (3) giorni di permesso retribuito per motivi familiari o personali</a:t>
            </a:r>
            <a:r>
              <a:rPr lang="it-IT" dirty="0"/>
              <a:t>, inoltre estende questo diritto, per gli stessi motivi, alla fruizione di </a:t>
            </a:r>
            <a:r>
              <a:rPr lang="it-IT" b="1" dirty="0"/>
              <a:t>sei  (6) giorni di ferie</a:t>
            </a:r>
            <a:r>
              <a:rPr lang="it-IT" dirty="0"/>
              <a:t>.</a:t>
            </a:r>
          </a:p>
          <a:p>
            <a:r>
              <a:rPr lang="it-IT" dirty="0"/>
              <a:t>I permessi retribuiti, debitamente documentati, sono erogati dal D.S. previa </a:t>
            </a:r>
            <a:r>
              <a:rPr lang="it-IT" b="1" dirty="0"/>
              <a:t>presentazione di domanda </a:t>
            </a:r>
            <a:r>
              <a:rPr lang="it-IT" dirty="0"/>
              <a:t>da compilare sull’apposito modulo tramite il portale di Nuvola con congruo anticipo (almeno 5 giorni). </a:t>
            </a:r>
          </a:p>
          <a:p>
            <a:r>
              <a:rPr lang="it-IT" b="1" dirty="0"/>
              <a:t>Per i docenti a tempo determinato : 3 giorni retribuiti per lutto </a:t>
            </a:r>
            <a:r>
              <a:rPr lang="it-IT" dirty="0"/>
              <a:t>di:</a:t>
            </a:r>
            <a:r>
              <a:rPr lang="it-IT" b="1" dirty="0"/>
              <a:t> </a:t>
            </a:r>
            <a:r>
              <a:rPr lang="it-IT" dirty="0"/>
              <a:t> coniuge, parenti entro il secondo grado, convivente o componente la famiglia anagrafica, affini di 1° grado</a:t>
            </a:r>
          </a:p>
          <a:p>
            <a:r>
              <a:rPr lang="it-IT" b="1" dirty="0"/>
              <a:t>15 giorni retribuiti consecutivi per matrimonio</a:t>
            </a:r>
            <a:r>
              <a:rPr lang="it-IT" dirty="0"/>
              <a:t> nei limiti di durata del rapporto di lavoro</a:t>
            </a:r>
          </a:p>
          <a:p>
            <a:r>
              <a:rPr lang="it-IT" b="1" dirty="0"/>
              <a:t>Le ferie del personale a TD sono proporzionali al servizio prestato</a:t>
            </a:r>
          </a:p>
          <a:p>
            <a:r>
              <a:rPr lang="it-IT" b="1" dirty="0"/>
              <a:t>Il permesso per vaccinazione </a:t>
            </a:r>
            <a:r>
              <a:rPr lang="it-IT" b="1" dirty="0" err="1"/>
              <a:t>anticovid</a:t>
            </a:r>
            <a:r>
              <a:rPr lang="it-IT" b="1" dirty="0"/>
              <a:t> è gratuito</a:t>
            </a:r>
          </a:p>
        </p:txBody>
      </p:sp>
    </p:spTree>
    <p:extLst>
      <p:ext uri="{BB962C8B-B14F-4D97-AF65-F5344CB8AC3E}">
        <p14:creationId xmlns:p14="http://schemas.microsoft.com/office/powerpoint/2010/main" val="352810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E5E472-C4EB-4B1B-8CFF-8F227D285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RSU al </a:t>
            </a:r>
            <a:r>
              <a:rPr lang="it-IT" dirty="0" err="1"/>
              <a:t>Cpia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38438F-87BB-4B64-B3A2-B2BC87F43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Nell’aprile 2022 è stata rinnovata tramite elezione l’RSU del </a:t>
            </a:r>
            <a:r>
              <a:rPr lang="it-IT" dirty="0" err="1"/>
              <a:t>Cpia</a:t>
            </a:r>
            <a:r>
              <a:rPr lang="it-IT" dirty="0"/>
              <a:t>, così come sono state rinnovate in tutte le altre scuole.</a:t>
            </a:r>
          </a:p>
          <a:p>
            <a:r>
              <a:rPr lang="it-IT" dirty="0"/>
              <a:t> Sono state elette le seguenti persone tutte del sindacato FLC CGIL:</a:t>
            </a:r>
          </a:p>
          <a:p>
            <a:r>
              <a:rPr lang="it-IT" dirty="0"/>
              <a:t>MARZIA MARCHI docente</a:t>
            </a:r>
          </a:p>
          <a:p>
            <a:r>
              <a:rPr lang="it-IT" dirty="0"/>
              <a:t>MARIA RITA SAPIENZA  amministrativa</a:t>
            </a:r>
          </a:p>
          <a:p>
            <a:r>
              <a:rPr lang="it-IT" dirty="0"/>
              <a:t>RODOLFO DAINESE   collaboratore scolastico subentrato in surroga ad una eletta che poi ha ottenuto un trasferimento.</a:t>
            </a:r>
          </a:p>
          <a:p>
            <a:r>
              <a:rPr lang="it-IT" dirty="0"/>
              <a:t>La RSU è una funzione unitaria e si svolge nell’orario di servizio  secondo un tempo prestabilito di permessi sindacali senza NESSUNA RETRIBUZIONE ACCESSORIA.</a:t>
            </a:r>
          </a:p>
        </p:txBody>
      </p:sp>
    </p:spTree>
    <p:extLst>
      <p:ext uri="{BB962C8B-B14F-4D97-AF65-F5344CB8AC3E}">
        <p14:creationId xmlns:p14="http://schemas.microsoft.com/office/powerpoint/2010/main" val="2499776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4D2583-E00D-4D99-95DA-B43285463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Permessi </a:t>
            </a:r>
            <a:r>
              <a:rPr lang="it-IT" b="1" dirty="0"/>
              <a:t>non retribuiti </a:t>
            </a:r>
            <a:r>
              <a:rPr lang="it-IT" dirty="0"/>
              <a:t>per i docenti a tempo determinato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80800B-0722-4EC5-B986-34BF656E9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6 giorni complessivi all’anno, non retribuiti, per: </a:t>
            </a:r>
            <a:r>
              <a:rPr lang="it-IT" dirty="0"/>
              <a:t>motivi personali e familiari. Il motivo personale o familiare deve </a:t>
            </a:r>
            <a:r>
              <a:rPr lang="it-IT" i="1" dirty="0"/>
              <a:t>essere documentato, o autocertificato</a:t>
            </a:r>
            <a:endParaRPr lang="it-IT" dirty="0"/>
          </a:p>
          <a:p>
            <a:r>
              <a:rPr lang="it-IT" b="1" dirty="0"/>
              <a:t>8 giorni complessivi all’anno, non retribuiti, per: </a:t>
            </a:r>
            <a:r>
              <a:rPr lang="it-IT" dirty="0"/>
              <a:t>partecipazione a concorsi ed esami</a:t>
            </a:r>
          </a:p>
          <a:p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5878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4583D0-87DB-432A-91F6-F512D7870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Permessi brevi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E5F890-6AC8-4B41-953A-5E7C10512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personale docente con </a:t>
            </a:r>
            <a:r>
              <a:rPr lang="it-IT" b="1" dirty="0"/>
              <a:t>contrato a tempo indeterminato </a:t>
            </a:r>
            <a:r>
              <a:rPr lang="it-IT" dirty="0"/>
              <a:t>e </a:t>
            </a:r>
            <a:r>
              <a:rPr lang="it-IT" b="1" dirty="0"/>
              <a:t>determinato</a:t>
            </a:r>
            <a:r>
              <a:rPr lang="it-IT" dirty="0"/>
              <a:t> ha diritto ad usufruire di permessi brevi  retribuiti fino a un </a:t>
            </a:r>
            <a:r>
              <a:rPr lang="it-IT" b="1" dirty="0"/>
              <a:t>massimo di 2 ore giornaliere.</a:t>
            </a:r>
            <a:r>
              <a:rPr lang="it-IT" dirty="0"/>
              <a:t> Detti permessi possono essere fruiti durante l’anno scolastico </a:t>
            </a:r>
            <a:r>
              <a:rPr lang="it-IT" b="1" dirty="0"/>
              <a:t>per un numero massimo di 18 ore </a:t>
            </a:r>
            <a:r>
              <a:rPr lang="it-IT" dirty="0"/>
              <a:t>per i docenti di scuola sec. </a:t>
            </a:r>
            <a:r>
              <a:rPr lang="it-IT" b="1" dirty="0"/>
              <a:t>22 ore </a:t>
            </a:r>
            <a:r>
              <a:rPr lang="it-IT" dirty="0"/>
              <a:t>per i docenti della scuola primaria.</a:t>
            </a:r>
          </a:p>
          <a:p>
            <a:r>
              <a:rPr lang="it-IT" dirty="0"/>
              <a:t>Si rammenta che i permessi brevi </a:t>
            </a:r>
            <a:r>
              <a:rPr lang="it-IT" b="1" dirty="0"/>
              <a:t>sono da recuperare </a:t>
            </a:r>
            <a:r>
              <a:rPr lang="it-IT" dirty="0"/>
              <a:t>in una o più soluzioni in relazione alle esigenze di servizio da concordare con i Coordinatori di plesso.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9330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72D8A-DB83-430D-BE1A-4346019C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CAMBI ORARIO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DF136B-BB7F-402A-9F04-2F9682993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Tutte le richieste di cambio orario di servizio vanno effettuate su apposito modulo dal portale di Nuvola e richiedono l’ approvazione del dirigente/Coordinatore di sede e la firma di consenso del docente disponibile al cambio.</a:t>
            </a:r>
          </a:p>
          <a:p>
            <a:r>
              <a:rPr lang="it-IT" dirty="0"/>
              <a:t>- I docenti della sede di Ferrara si recheranno in segreteria a firmare la richiesta.</a:t>
            </a:r>
          </a:p>
          <a:p>
            <a:r>
              <a:rPr lang="it-IT" dirty="0"/>
              <a:t>- I docenti delle sedi esterne invieranno una mail in segreteria di accettazione cambio orario.</a:t>
            </a:r>
          </a:p>
        </p:txBody>
      </p:sp>
    </p:spTree>
    <p:extLst>
      <p:ext uri="{BB962C8B-B14F-4D97-AF65-F5344CB8AC3E}">
        <p14:creationId xmlns:p14="http://schemas.microsoft.com/office/powerpoint/2010/main" val="1202859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F2DAEF-413E-4B63-921B-E5367C7A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ASSENZE AGLI INCONTRI DI PROGRAMMAZIONE SETTIMANALE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13D8B0-EAF2-4FB7-B873-E478BC6BC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assenze agli incontri di programmazione settimanale vanno giustificate. Si ricorda che la programmazione è un preciso impegno di servizio stabilito dal contratto ed ha carattere collegiale; non è quindi possibile svolgere la programmazione individualmente in orari diversi rispetto ai colleghi del team docente.</a:t>
            </a:r>
          </a:p>
          <a:p>
            <a:r>
              <a:rPr lang="it-IT" dirty="0"/>
              <a:t>La comunicazione dell’assenza va fatta al DS/Coordinatore di sede.</a:t>
            </a:r>
          </a:p>
          <a:p>
            <a:r>
              <a:rPr lang="it-IT" dirty="0"/>
              <a:t>Le ore dovranno essere recuperate secondo un calendario concordato.</a:t>
            </a:r>
          </a:p>
        </p:txBody>
      </p:sp>
    </p:spTree>
    <p:extLst>
      <p:ext uri="{BB962C8B-B14F-4D97-AF65-F5344CB8AC3E}">
        <p14:creationId xmlns:p14="http://schemas.microsoft.com/office/powerpoint/2010/main" val="2903809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D2EE406-64EC-4A55-9791-5F8D16EC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BUONE PRASSI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2215289-6B6E-4660-A261-0D128DBD1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Non si fuma mai nelle pertinenze scolastiche  (entro il cancello).</a:t>
            </a:r>
          </a:p>
          <a:p>
            <a:r>
              <a:rPr lang="it-IT" dirty="0"/>
              <a:t>Si effettua regolarmente la raccolta differenziata che a scuola è  strutturata su organico (compresi i bicchierini e le palettine compostabili della macchinetta), plastica e carta.</a:t>
            </a:r>
          </a:p>
          <a:p>
            <a:r>
              <a:rPr lang="it-IT" dirty="0"/>
              <a:t>I Pc vanno utilizzati secondo la numerazione indicata per l’aula di riferimento e si ripongono correttamente dopo l’uso.</a:t>
            </a:r>
          </a:p>
          <a:p>
            <a:r>
              <a:rPr lang="it-IT" dirty="0"/>
              <a:t>Si effettua il risparmio energetico, risparmiando la luce inutile in aula e staccando il contatto della presa alla fine di ogni lezione.</a:t>
            </a:r>
          </a:p>
          <a:p>
            <a:r>
              <a:rPr lang="it-IT" dirty="0"/>
              <a:t>Non si abbandonano cavi a terra e si utilizzano con cura tutta </a:t>
            </a:r>
            <a:r>
              <a:rPr lang="it-IT"/>
              <a:t>i devices, </a:t>
            </a:r>
            <a:r>
              <a:rPr lang="it-IT" dirty="0"/>
              <a:t>secondo le regole indicate nel corso di formazione.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4961B8F-8118-4658-89D9-470C50116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it-IT" dirty="0"/>
              <a:t>LA SCUOLA è UN’ORGANIZZAZIONE E COME TALE HA BISOGNO DI </a:t>
            </a:r>
            <a:r>
              <a:rPr lang="it-IT" b="1" dirty="0"/>
              <a:t>REGOLE</a:t>
            </a:r>
            <a:r>
              <a:rPr lang="it-IT" dirty="0"/>
              <a:t>, ALCUNE SONO CODIFICATE NEL </a:t>
            </a:r>
            <a:r>
              <a:rPr lang="it-IT" b="1" dirty="0"/>
              <a:t>REGOLAMENTO D’ISTITUTO, CHE VA CONOSCIUTO</a:t>
            </a:r>
            <a:r>
              <a:rPr lang="it-IT" dirty="0"/>
              <a:t>, ALTRE NON SONO CODIFICATE MA FANNO PARTE DEL CODICE  DI COMPORTAMENTO CIVILE CHE A SCUOLA VA PARTICOLARMENTE APPLICATO IN VIRTU’ DEL NOSTRO RUOLO DI EDUCATORI.</a:t>
            </a:r>
          </a:p>
          <a:p>
            <a:pPr algn="just">
              <a:lnSpc>
                <a:spcPct val="150000"/>
              </a:lnSpc>
            </a:pPr>
            <a:r>
              <a:rPr lang="it-IT" dirty="0"/>
              <a:t>Se si identifica qualche situazione pericolosa per lo svolgimento lavorativo va segnalata alla RLS</a:t>
            </a:r>
          </a:p>
        </p:txBody>
      </p:sp>
    </p:spTree>
    <p:extLst>
      <p:ext uri="{BB962C8B-B14F-4D97-AF65-F5344CB8AC3E}">
        <p14:creationId xmlns:p14="http://schemas.microsoft.com/office/powerpoint/2010/main" val="3310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E514E0-4114-4925-AE3E-18CC980C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Cosa non può fare  la RSU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315129-0EBF-48B9-9B49-C577B4FF5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Rsu non è un delegato sindacale interno </a:t>
            </a:r>
          </a:p>
          <a:p>
            <a:r>
              <a:rPr lang="it-IT" dirty="0"/>
              <a:t>Non può risolvere contenziosi tra il singolo lavoratore e il DS</a:t>
            </a:r>
          </a:p>
          <a:p>
            <a:r>
              <a:rPr lang="it-IT" dirty="0"/>
              <a:t>Non può affrontare i singoli problemi del lavoratore</a:t>
            </a:r>
          </a:p>
        </p:txBody>
      </p:sp>
    </p:spTree>
    <p:extLst>
      <p:ext uri="{BB962C8B-B14F-4D97-AF65-F5344CB8AC3E}">
        <p14:creationId xmlns:p14="http://schemas.microsoft.com/office/powerpoint/2010/main" val="3819836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EA6FE3-38B8-45FE-92F3-9750015D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Cosa può e non può fare  la RSU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A5F72-C2B2-4FA3-8A44-C268CA38F7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La RSU si occupa dell’insieme dei lavoratori</a:t>
            </a:r>
          </a:p>
          <a:p>
            <a:r>
              <a:rPr lang="it-IT" dirty="0"/>
              <a:t>La RSU svolge la contrattazione  integrativa con il DS</a:t>
            </a:r>
          </a:p>
          <a:p>
            <a:r>
              <a:rPr lang="it-IT" dirty="0"/>
              <a:t>La RSU nomina al proprio interno la </a:t>
            </a:r>
            <a:r>
              <a:rPr lang="it-IT" b="1" dirty="0"/>
              <a:t>RLS, Rappresentante dei lavoratori per la sicurezza</a:t>
            </a:r>
          </a:p>
          <a:p>
            <a:r>
              <a:rPr lang="it-IT" dirty="0"/>
              <a:t>La RLS attuale è MARZIA MARCHI che entra nella commissione di sicurezza e interagisce col Ds e con </a:t>
            </a:r>
            <a:r>
              <a:rPr lang="it-IT" b="1" dirty="0"/>
              <a:t>l’RSPP, responsabile per la prevenzione e protezione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2358F00-ABA9-4E2F-B65D-3B50E466B33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La Rsu non è un delegato sindacale interno </a:t>
            </a:r>
          </a:p>
          <a:p>
            <a:r>
              <a:rPr lang="it-IT" dirty="0"/>
              <a:t>Non può risolvere contenziosi tra il singolo lavoratore e il DS, ma può entrare,  se espressamente coinvolto, nella mediazione tra le parti.</a:t>
            </a:r>
          </a:p>
          <a:p>
            <a:r>
              <a:rPr lang="it-IT" dirty="0"/>
              <a:t>Non può affrontare i problemi connessi alla carriera del lavoratore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624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477984-90C4-4384-B1F0-9FCFF4FE0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contrattazione è un atto dovuto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6FE36C-9F66-4972-9DB4-FC83B2FC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rapporto di lavoro nella scuola è stato regolato con legge ordinaria fino alla prima metà degli anni 80 </a:t>
            </a:r>
          </a:p>
          <a:p>
            <a:r>
              <a:rPr lang="it-IT" dirty="0"/>
              <a:t>Dopodiché dagli anni ‘90 in poi si è avviato un percorso che ha modificato progressivamente il rapporto di lavoro dal regime giuridico «pubblicistico» a quello «privatistico» ovvero si è arrivati </a:t>
            </a:r>
            <a:r>
              <a:rPr lang="it-IT" b="1" dirty="0"/>
              <a:t>alla piena contrattualizzazione del rapporto di lavoro pubblico. </a:t>
            </a:r>
          </a:p>
          <a:p>
            <a:r>
              <a:rPr lang="it-IT" dirty="0"/>
              <a:t>Tale approdo è sancito dal </a:t>
            </a:r>
            <a:r>
              <a:rPr lang="it-IT" b="1" dirty="0" err="1"/>
              <a:t>D.lgs</a:t>
            </a:r>
            <a:r>
              <a:rPr lang="it-IT" b="1" dirty="0"/>
              <a:t> n. 165/01</a:t>
            </a:r>
            <a:r>
              <a:rPr lang="it-IT" dirty="0"/>
              <a:t>, (T.U. sul pubblico impiego), con le cui regole sono stati sottoscritti il Ccnl/2003 e, soprattutto, il Ccnl 29 novembre 2007 che hanno definito diritti, doveri e retribuzione del personale scolastico attraverso una negoziazione contrattuale. </a:t>
            </a:r>
          </a:p>
          <a:p>
            <a:r>
              <a:rPr lang="it-IT" dirty="0"/>
              <a:t>Ora, dopo il </a:t>
            </a:r>
            <a:r>
              <a:rPr lang="it-IT" dirty="0" err="1"/>
              <a:t>D.lgs</a:t>
            </a:r>
            <a:r>
              <a:rPr lang="it-IT" dirty="0"/>
              <a:t> 165/01 modificato dal </a:t>
            </a:r>
            <a:r>
              <a:rPr lang="it-IT" dirty="0" err="1"/>
              <a:t>D.lgs</a:t>
            </a:r>
            <a:r>
              <a:rPr lang="it-IT" dirty="0"/>
              <a:t> 75/17, è stato sottoscritto l’ultimo CCNL/2018 riaffermando di nuovo </a:t>
            </a:r>
            <a:r>
              <a:rPr lang="it-IT" b="1" dirty="0"/>
              <a:t>il ruolo del contratto quale principale fonte regolatrice del rapporto di lavoro </a:t>
            </a:r>
          </a:p>
        </p:txBody>
      </p:sp>
    </p:spTree>
    <p:extLst>
      <p:ext uri="{BB962C8B-B14F-4D97-AF65-F5344CB8AC3E}">
        <p14:creationId xmlns:p14="http://schemas.microsoft.com/office/powerpoint/2010/main" val="1035077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52719D-0E28-4A4D-9378-195E41688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Importanza della contrattazione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D3E79-1ED8-41BD-BC39-E32CB4226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contrattazione è uno strumento di democrazia attraverso cui i lavoratori – rappresentati dalla RSU - partecipano alle scelte organizzative della scuola permettendo una equilibrata ripartizione dei carichi di lavoro e un’equa e trasparente distribuzione del salario accessorio.</a:t>
            </a:r>
          </a:p>
          <a:p>
            <a:r>
              <a:rPr lang="it-IT" dirty="0"/>
              <a:t> Il CCNL del comparto istruzione e ricerca ha previsto un ruolo importante ed unico alle relazioni sindacali nella gestione del rapporto di lavoro, un ruolo che integra e completa quello degli OO.CC. (Collegio Docenti, in particolare, e Consiglio d’Istituto)</a:t>
            </a:r>
          </a:p>
          <a:p>
            <a:r>
              <a:rPr lang="it-IT" dirty="0"/>
              <a:t>Per la FLC Cgil, e per gli eletti RSU nelle proprie liste, la finalità, sia nella contrattazione che nei luoghi di lavoro, è quella di: </a:t>
            </a:r>
          </a:p>
          <a:p>
            <a:r>
              <a:rPr lang="it-IT" b="1" dirty="0"/>
              <a:t>- accrescere la tutela dei diritti dei lavoratori</a:t>
            </a:r>
            <a:r>
              <a:rPr lang="it-IT" dirty="0"/>
              <a:t> </a:t>
            </a:r>
          </a:p>
          <a:p>
            <a:r>
              <a:rPr lang="it-IT" b="1" dirty="0"/>
              <a:t>- rafforzare la democrazia nei luoghi di lavoro</a:t>
            </a:r>
            <a:r>
              <a:rPr lang="it-IT" dirty="0"/>
              <a:t> </a:t>
            </a:r>
          </a:p>
          <a:p>
            <a:r>
              <a:rPr lang="it-IT" b="1" dirty="0"/>
              <a:t>- difendere ed estendere la contrattazione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579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234F4D-B6F4-47B6-AB50-F52CD2A7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diritti delle RSU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E322A2-C5BA-4496-BB7F-BACD85DB9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poter svolgere il proprio ruolo la RSU beneficia di un insieme di diritti e tutele previsti per legge (a partire dalla legge 300/70) e contratto.</a:t>
            </a:r>
          </a:p>
          <a:p>
            <a:r>
              <a:rPr lang="it-IT" dirty="0"/>
              <a:t> La RSU </a:t>
            </a:r>
            <a:r>
              <a:rPr lang="it-IT" b="1" dirty="0"/>
              <a:t>non è soggetto subordinato gerarchicamente alla controparte </a:t>
            </a:r>
            <a:r>
              <a:rPr lang="it-IT" dirty="0"/>
              <a:t>ed è titolare di una serie di diritti: </a:t>
            </a:r>
          </a:p>
          <a:p>
            <a:r>
              <a:rPr lang="it-IT" b="1" dirty="0"/>
              <a:t>convocazione di assemblee sindacali con i lavoratori </a:t>
            </a:r>
          </a:p>
          <a:p>
            <a:r>
              <a:rPr lang="it-IT" dirty="0"/>
              <a:t>indire un referendum tra i lavoratori; </a:t>
            </a:r>
          </a:p>
          <a:p>
            <a:r>
              <a:rPr lang="it-IT" dirty="0"/>
              <a:t>uso di un locale per svolgere riunioni; </a:t>
            </a:r>
          </a:p>
          <a:p>
            <a:r>
              <a:rPr lang="it-IT" dirty="0"/>
              <a:t>uso di una bacheca (anche online) per comunicare con i lavoratori</a:t>
            </a:r>
          </a:p>
          <a:p>
            <a:r>
              <a:rPr lang="it-IT" b="1" dirty="0"/>
              <a:t>utilizzo permessi retribuiti </a:t>
            </a:r>
          </a:p>
          <a:p>
            <a:r>
              <a:rPr lang="it-IT" dirty="0"/>
              <a:t>proclamazione dello sciopero della Scuola</a:t>
            </a:r>
          </a:p>
        </p:txBody>
      </p:sp>
    </p:spTree>
    <p:extLst>
      <p:ext uri="{BB962C8B-B14F-4D97-AF65-F5344CB8AC3E}">
        <p14:creationId xmlns:p14="http://schemas.microsoft.com/office/powerpoint/2010/main" val="2447221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33588-677A-42E8-A127-E6F8683AE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Cosa fa concretamente la RSU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87A241-941B-4A15-8438-4D794D3DC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Sono 6 la azioni che caratterizzano il ruolo della RSU: </a:t>
            </a:r>
          </a:p>
          <a:p>
            <a:r>
              <a:rPr lang="it-IT" dirty="0"/>
              <a:t>1 – PREDISPONE la piattaforma (le proposte per il contratto) </a:t>
            </a:r>
          </a:p>
          <a:p>
            <a:r>
              <a:rPr lang="it-IT" dirty="0"/>
              <a:t>2 - PRESENTA la piattaforma (ai lavoratori prima e poi al DS) </a:t>
            </a:r>
          </a:p>
          <a:p>
            <a:r>
              <a:rPr lang="it-IT" dirty="0"/>
              <a:t>3 - TRATTA con la controparte (il DS a scuola) </a:t>
            </a:r>
          </a:p>
          <a:p>
            <a:r>
              <a:rPr lang="it-IT" dirty="0"/>
              <a:t>4 - ILLUSTRA l’ipotesi di accordo ai lavoratori </a:t>
            </a:r>
          </a:p>
          <a:p>
            <a:r>
              <a:rPr lang="it-IT" dirty="0"/>
              <a:t>5 - FIRMA l’accordo dopo la consultazione dei lavoratori </a:t>
            </a:r>
          </a:p>
          <a:p>
            <a:r>
              <a:rPr lang="it-IT" dirty="0"/>
              <a:t>6 - CONTROLLA l’applicazione degli accordi </a:t>
            </a:r>
          </a:p>
        </p:txBody>
      </p:sp>
    </p:spTree>
    <p:extLst>
      <p:ext uri="{BB962C8B-B14F-4D97-AF65-F5344CB8AC3E}">
        <p14:creationId xmlns:p14="http://schemas.microsoft.com/office/powerpoint/2010/main" val="1180195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BE1E0B-DBBD-4621-8691-C813CF87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Materie oggetto di confronto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B00A84-D3CD-43A3-9400-0775F20C1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Articolazione dell’orario di lavoro del personale docente, educativo e ATA.</a:t>
            </a:r>
          </a:p>
          <a:p>
            <a:r>
              <a:rPr lang="it-IT" dirty="0"/>
              <a:t>Criteri per l’individuazione del medesimo personale da utilizzare nelle attività retribuite con il Fondo d’istituto. </a:t>
            </a:r>
          </a:p>
          <a:p>
            <a:r>
              <a:rPr lang="it-IT" dirty="0"/>
              <a:t> Criteri riguardanti le assegnazioni alle sedi di servizio dell’istituzione scolastica (i criteri si contrattano sedi per sedi in altri comuni). </a:t>
            </a:r>
          </a:p>
          <a:p>
            <a:r>
              <a:rPr lang="it-IT" dirty="0"/>
              <a:t> Criteri per la fruizione dei permessi per l’aggiornamento. </a:t>
            </a:r>
          </a:p>
          <a:p>
            <a:r>
              <a:rPr lang="it-IT" dirty="0"/>
              <a:t> Promozione della legalità, qualità del lavoro e del benessere organizzativo… misure di prevenzione dello stress lavoro-correlato e fenomeni di burnout.</a:t>
            </a:r>
          </a:p>
        </p:txBody>
      </p:sp>
    </p:spTree>
    <p:extLst>
      <p:ext uri="{BB962C8B-B14F-4D97-AF65-F5344CB8AC3E}">
        <p14:creationId xmlns:p14="http://schemas.microsoft.com/office/powerpoint/2010/main" val="95201506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187</TotalTime>
  <Words>2208</Words>
  <Application>Microsoft Office PowerPoint</Application>
  <PresentationFormat>Widescreen</PresentationFormat>
  <Paragraphs>139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Filo</vt:lpstr>
      <vt:lpstr>La RSU (rappresentante sindacale unitaria) e la contrattazione</vt:lpstr>
      <vt:lpstr>La RSU al Cpia</vt:lpstr>
      <vt:lpstr>Cosa non può fare  la RSU</vt:lpstr>
      <vt:lpstr>Cosa può e non può fare  la RSU</vt:lpstr>
      <vt:lpstr>La contrattazione è un atto dovuto</vt:lpstr>
      <vt:lpstr>Importanza della contrattazione</vt:lpstr>
      <vt:lpstr>I diritti delle RSU</vt:lpstr>
      <vt:lpstr>Cosa fa concretamente la RSU</vt:lpstr>
      <vt:lpstr>Materie oggetto di confronto </vt:lpstr>
      <vt:lpstr>Contrattazione integrativa</vt:lpstr>
      <vt:lpstr>La contrattazione integrativa (art. 7 CCNL)</vt:lpstr>
      <vt:lpstr>Compensi accessori (alcuni esempi)</vt:lpstr>
      <vt:lpstr>Altri compensi specifici</vt:lpstr>
      <vt:lpstr>Altre materie di contrattazione</vt:lpstr>
      <vt:lpstr>Come avviene la contrattazione</vt:lpstr>
      <vt:lpstr>Diritti e doveri del docente</vt:lpstr>
      <vt:lpstr>Diritti del docente</vt:lpstr>
      <vt:lpstr>Doveri del personale docente </vt:lpstr>
      <vt:lpstr>Permessi giornalieri</vt:lpstr>
      <vt:lpstr>Permessi non retribuiti per i docenti a tempo determinato</vt:lpstr>
      <vt:lpstr>Permessi brevi</vt:lpstr>
      <vt:lpstr>CAMBI ORARIO </vt:lpstr>
      <vt:lpstr>ASSENZE AGLI INCONTRI DI PROGRAMMAZIONE SETTIMANALE</vt:lpstr>
      <vt:lpstr>BUONE PRASSI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RSU  e la contrattazione</dc:title>
  <dc:creator>MARZIA MARCHI</dc:creator>
  <cp:lastModifiedBy>MARZIA MARCHI</cp:lastModifiedBy>
  <cp:revision>17</cp:revision>
  <dcterms:created xsi:type="dcterms:W3CDTF">2022-10-20T11:10:45Z</dcterms:created>
  <dcterms:modified xsi:type="dcterms:W3CDTF">2022-11-04T09:39:07Z</dcterms:modified>
</cp:coreProperties>
</file>